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59" r:id="rId3"/>
    <p:sldId id="261" r:id="rId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02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72F7BB-B1A1-4EB0-8A00-1B37FBDBC27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0BB78D-6ACB-4ADF-8E89-901248114120}">
      <dgm:prSet phldrT="[Text]" custT="1"/>
      <dgm:spPr>
        <a:ln>
          <a:noFill/>
        </a:ln>
      </dgm:spPr>
      <dgm:t>
        <a:bodyPr/>
        <a:lstStyle/>
        <a:p>
          <a:r>
            <a:rPr lang="en-US" sz="1400" b="1" dirty="0" err="1">
              <a:solidFill>
                <a:schemeClr val="bg2"/>
              </a:solidFill>
              <a:latin typeface="+mn-lt"/>
            </a:rPr>
            <a:t>Postabholung</a:t>
          </a:r>
          <a:endParaRPr lang="en-US" sz="1400" b="1" dirty="0">
            <a:solidFill>
              <a:schemeClr val="bg2"/>
            </a:solidFill>
            <a:latin typeface="+mn-lt"/>
          </a:endParaRPr>
        </a:p>
      </dgm:t>
    </dgm:pt>
    <dgm:pt modelId="{9CA67818-C82C-44F7-8FF0-745F4C6E909E}" type="parTrans" cxnId="{E011A4BD-A42A-4758-94D3-14597B6A1B11}">
      <dgm:prSet/>
      <dgm:spPr/>
      <dgm:t>
        <a:bodyPr/>
        <a:lstStyle/>
        <a:p>
          <a:endParaRPr lang="en-US" sz="1400" b="1">
            <a:solidFill>
              <a:schemeClr val="bg2"/>
            </a:solidFill>
            <a:latin typeface="+mn-lt"/>
          </a:endParaRPr>
        </a:p>
      </dgm:t>
    </dgm:pt>
    <dgm:pt modelId="{A6C27967-1695-4532-8ECD-861FA4CE9DDF}" type="sibTrans" cxnId="{E011A4BD-A42A-4758-94D3-14597B6A1B11}">
      <dgm:prSet/>
      <dgm:spPr>
        <a:solidFill>
          <a:schemeClr val="tx2"/>
        </a:solidFill>
        <a:ln>
          <a:solidFill>
            <a:schemeClr val="tx2"/>
          </a:solidFill>
        </a:ln>
      </dgm:spPr>
      <dgm:t>
        <a:bodyPr/>
        <a:lstStyle/>
        <a:p>
          <a:endParaRPr lang="en-US" sz="1400" b="1">
            <a:solidFill>
              <a:schemeClr val="bg2"/>
            </a:solidFill>
            <a:latin typeface="+mn-lt"/>
          </a:endParaRPr>
        </a:p>
      </dgm:t>
    </dgm:pt>
    <dgm:pt modelId="{59E3D784-3F51-49A4-B966-1B1CC847EF77}">
      <dgm:prSet phldrT="[Text]" custT="1"/>
      <dgm:spPr>
        <a:solidFill>
          <a:schemeClr val="accent2"/>
        </a:solidFill>
        <a:ln>
          <a:noFill/>
        </a:ln>
      </dgm:spPr>
      <dgm:t>
        <a:bodyPr/>
        <a:lstStyle/>
        <a:p>
          <a:r>
            <a:rPr lang="en-US" sz="1400" b="1" dirty="0" err="1">
              <a:solidFill>
                <a:schemeClr val="bg2"/>
              </a:solidFill>
              <a:latin typeface="+mn-lt"/>
            </a:rPr>
            <a:t>Frankierung</a:t>
          </a:r>
          <a:endParaRPr lang="en-US" sz="1400" b="1" dirty="0">
            <a:solidFill>
              <a:schemeClr val="bg2"/>
            </a:solidFill>
            <a:latin typeface="+mn-lt"/>
          </a:endParaRPr>
        </a:p>
      </dgm:t>
    </dgm:pt>
    <dgm:pt modelId="{301F6690-909A-452F-A80E-4ECAA4A64A10}" type="parTrans" cxnId="{8EE57662-9E4A-4369-A528-BFBB4D07D1CF}">
      <dgm:prSet/>
      <dgm:spPr/>
      <dgm:t>
        <a:bodyPr/>
        <a:lstStyle/>
        <a:p>
          <a:endParaRPr lang="en-US" sz="1400" b="1">
            <a:solidFill>
              <a:schemeClr val="bg2"/>
            </a:solidFill>
            <a:latin typeface="+mn-lt"/>
          </a:endParaRPr>
        </a:p>
      </dgm:t>
    </dgm:pt>
    <dgm:pt modelId="{C8226D68-2232-4FE8-8A90-A4C526079FD5}" type="sibTrans" cxnId="{8EE57662-9E4A-4369-A528-BFBB4D07D1CF}">
      <dgm:prSet/>
      <dgm:spPr>
        <a:solidFill>
          <a:schemeClr val="tx2"/>
        </a:solidFill>
        <a:ln>
          <a:solidFill>
            <a:schemeClr val="tx2"/>
          </a:solidFill>
        </a:ln>
      </dgm:spPr>
      <dgm:t>
        <a:bodyPr/>
        <a:lstStyle/>
        <a:p>
          <a:endParaRPr lang="en-US" sz="1400" b="1">
            <a:solidFill>
              <a:schemeClr val="bg2"/>
            </a:solidFill>
            <a:latin typeface="+mn-lt"/>
          </a:endParaRPr>
        </a:p>
      </dgm:t>
    </dgm:pt>
    <dgm:pt modelId="{EF0CB6CE-D4FA-4A63-B036-4A1DCB490D6C}">
      <dgm:prSet phldrT="[Text]" custT="1"/>
      <dgm:spPr>
        <a:solidFill>
          <a:schemeClr val="accent3"/>
        </a:solidFill>
        <a:ln>
          <a:noFill/>
        </a:ln>
      </dgm:spPr>
      <dgm:t>
        <a:bodyPr/>
        <a:lstStyle/>
        <a:p>
          <a:r>
            <a:rPr lang="en-US" sz="1400" b="1" dirty="0" err="1">
              <a:solidFill>
                <a:schemeClr val="bg2"/>
              </a:solidFill>
              <a:latin typeface="+mn-lt"/>
            </a:rPr>
            <a:t>Konsolidierung</a:t>
          </a:r>
          <a:endParaRPr lang="en-US" sz="1400" b="1" dirty="0">
            <a:solidFill>
              <a:schemeClr val="bg2"/>
            </a:solidFill>
            <a:latin typeface="+mn-lt"/>
          </a:endParaRPr>
        </a:p>
      </dgm:t>
    </dgm:pt>
    <dgm:pt modelId="{81488352-CEDD-49FB-8D46-E795CCB7463C}" type="parTrans" cxnId="{9A419D80-42DC-462B-8836-78215495B43A}">
      <dgm:prSet/>
      <dgm:spPr/>
      <dgm:t>
        <a:bodyPr/>
        <a:lstStyle/>
        <a:p>
          <a:endParaRPr lang="en-US" sz="1400" b="1">
            <a:solidFill>
              <a:schemeClr val="bg2"/>
            </a:solidFill>
            <a:latin typeface="+mn-lt"/>
          </a:endParaRPr>
        </a:p>
      </dgm:t>
    </dgm:pt>
    <dgm:pt modelId="{786B494A-FF05-4032-B47E-EC0D99CBF424}" type="sibTrans" cxnId="{9A419D80-42DC-462B-8836-78215495B43A}">
      <dgm:prSet/>
      <dgm:spPr>
        <a:solidFill>
          <a:schemeClr val="tx2"/>
        </a:solidFill>
        <a:ln>
          <a:solidFill>
            <a:schemeClr val="tx2"/>
          </a:solidFill>
        </a:ln>
      </dgm:spPr>
      <dgm:t>
        <a:bodyPr/>
        <a:lstStyle/>
        <a:p>
          <a:endParaRPr lang="en-US" sz="1400" b="1">
            <a:solidFill>
              <a:schemeClr val="bg2"/>
            </a:solidFill>
            <a:latin typeface="+mn-lt"/>
          </a:endParaRPr>
        </a:p>
      </dgm:t>
    </dgm:pt>
    <dgm:pt modelId="{0DF209FD-4CE9-4C06-9D3C-0DB2FFC2E433}">
      <dgm:prSet custT="1"/>
      <dgm:spPr>
        <a:solidFill>
          <a:schemeClr val="accent4"/>
        </a:solidFill>
        <a:ln>
          <a:noFill/>
        </a:ln>
      </dgm:spPr>
      <dgm:t>
        <a:bodyPr/>
        <a:lstStyle/>
        <a:p>
          <a:r>
            <a:rPr lang="en-US" sz="1400" b="1" dirty="0" err="1">
              <a:solidFill>
                <a:schemeClr val="bg2"/>
              </a:solidFill>
              <a:latin typeface="+mn-lt"/>
            </a:rPr>
            <a:t>Zustellung</a:t>
          </a:r>
          <a:endParaRPr lang="en-US" sz="1400" b="1" dirty="0">
            <a:solidFill>
              <a:schemeClr val="bg2"/>
            </a:solidFill>
            <a:latin typeface="+mn-lt"/>
          </a:endParaRPr>
        </a:p>
      </dgm:t>
    </dgm:pt>
    <dgm:pt modelId="{99A8372F-7BE6-4862-9DDD-B6C91181E3C0}" type="parTrans" cxnId="{EA691474-FB08-4219-8CFB-B1A69215147C}">
      <dgm:prSet/>
      <dgm:spPr/>
      <dgm:t>
        <a:bodyPr/>
        <a:lstStyle/>
        <a:p>
          <a:endParaRPr lang="en-US" sz="1400" b="1">
            <a:solidFill>
              <a:schemeClr val="bg2"/>
            </a:solidFill>
            <a:latin typeface="+mn-lt"/>
          </a:endParaRPr>
        </a:p>
      </dgm:t>
    </dgm:pt>
    <dgm:pt modelId="{EBE34AE9-5EC3-47E9-94C5-B484DC306C0C}" type="sibTrans" cxnId="{EA691474-FB08-4219-8CFB-B1A69215147C}">
      <dgm:prSet/>
      <dgm:spPr>
        <a:solidFill>
          <a:schemeClr val="tx2"/>
        </a:solidFill>
        <a:ln>
          <a:solidFill>
            <a:schemeClr val="tx2"/>
          </a:solidFill>
        </a:ln>
      </dgm:spPr>
      <dgm:t>
        <a:bodyPr/>
        <a:lstStyle/>
        <a:p>
          <a:endParaRPr lang="en-US" sz="1400" b="1">
            <a:solidFill>
              <a:schemeClr val="bg2"/>
            </a:solidFill>
            <a:latin typeface="+mn-lt"/>
          </a:endParaRPr>
        </a:p>
      </dgm:t>
    </dgm:pt>
    <dgm:pt modelId="{9CFACBCB-AD95-4109-9CFE-13CD04505299}">
      <dgm:prSet phldrT="[Text]" custT="1"/>
      <dgm:spPr>
        <a:solidFill>
          <a:schemeClr val="accent1">
            <a:lumMod val="75000"/>
          </a:schemeClr>
        </a:solidFill>
        <a:ln>
          <a:noFill/>
        </a:ln>
      </dgm:spPr>
      <dgm:t>
        <a:bodyPr/>
        <a:lstStyle/>
        <a:p>
          <a:r>
            <a:rPr lang="en-US" sz="1600" b="1" dirty="0">
              <a:solidFill>
                <a:schemeClr val="bg2"/>
              </a:solidFill>
              <a:latin typeface="+mn-lt"/>
            </a:rPr>
            <a:t>Ihr </a:t>
          </a:r>
          <a:r>
            <a:rPr lang="en-US" sz="1600" b="1" dirty="0" err="1">
              <a:solidFill>
                <a:schemeClr val="bg2"/>
              </a:solidFill>
              <a:latin typeface="+mn-lt"/>
            </a:rPr>
            <a:t>Mehrwert</a:t>
          </a:r>
          <a:r>
            <a:rPr lang="en-US" sz="1600" b="1" dirty="0">
              <a:solidFill>
                <a:schemeClr val="bg2"/>
              </a:solidFill>
              <a:latin typeface="+mn-lt"/>
            </a:rPr>
            <a:t>:</a:t>
          </a:r>
        </a:p>
        <a:p>
          <a:r>
            <a:rPr lang="en-US" sz="1400" b="1" dirty="0" err="1">
              <a:solidFill>
                <a:schemeClr val="bg2"/>
              </a:solidFill>
              <a:latin typeface="+mn-lt"/>
            </a:rPr>
            <a:t>Monatliche</a:t>
          </a:r>
          <a:r>
            <a:rPr lang="en-US" sz="1400" b="1" dirty="0">
              <a:solidFill>
                <a:schemeClr val="bg2"/>
              </a:solidFill>
              <a:latin typeface="+mn-lt"/>
            </a:rPr>
            <a:t> </a:t>
          </a:r>
          <a:r>
            <a:rPr lang="en-US" sz="1400" b="1" dirty="0" err="1">
              <a:solidFill>
                <a:schemeClr val="bg2"/>
              </a:solidFill>
              <a:latin typeface="+mn-lt"/>
            </a:rPr>
            <a:t>Gutschrift</a:t>
          </a:r>
          <a:r>
            <a:rPr lang="en-US" sz="1400" b="1" dirty="0">
              <a:solidFill>
                <a:schemeClr val="bg2"/>
              </a:solidFill>
              <a:latin typeface="+mn-lt"/>
            </a:rPr>
            <a:t> + </a:t>
          </a:r>
          <a:r>
            <a:rPr lang="en-US" sz="1400" b="1" dirty="0" err="1">
              <a:solidFill>
                <a:schemeClr val="bg2"/>
              </a:solidFill>
              <a:latin typeface="+mn-lt"/>
            </a:rPr>
            <a:t>Vorsteuerabzug</a:t>
          </a:r>
          <a:endParaRPr lang="en-US" sz="1400" b="1" dirty="0">
            <a:solidFill>
              <a:schemeClr val="bg2"/>
            </a:solidFill>
            <a:latin typeface="+mn-lt"/>
          </a:endParaRPr>
        </a:p>
      </dgm:t>
    </dgm:pt>
    <dgm:pt modelId="{540827D3-C957-4128-882D-AD7F59C8C1D2}" type="sibTrans" cxnId="{EC506278-FD97-47AE-AAF1-2F5DE180E580}">
      <dgm:prSet/>
      <dgm:spPr/>
      <dgm:t>
        <a:bodyPr/>
        <a:lstStyle/>
        <a:p>
          <a:endParaRPr lang="en-US" sz="1400" b="1">
            <a:solidFill>
              <a:schemeClr val="bg2"/>
            </a:solidFill>
            <a:latin typeface="+mn-lt"/>
          </a:endParaRPr>
        </a:p>
      </dgm:t>
    </dgm:pt>
    <dgm:pt modelId="{1D2D3D5B-FBF1-43B5-8DCA-EA8C13BE0412}" type="parTrans" cxnId="{EC506278-FD97-47AE-AAF1-2F5DE180E580}">
      <dgm:prSet/>
      <dgm:spPr/>
      <dgm:t>
        <a:bodyPr/>
        <a:lstStyle/>
        <a:p>
          <a:endParaRPr lang="en-US" sz="1400" b="1">
            <a:solidFill>
              <a:schemeClr val="bg2"/>
            </a:solidFill>
            <a:latin typeface="+mn-lt"/>
          </a:endParaRPr>
        </a:p>
      </dgm:t>
    </dgm:pt>
    <dgm:pt modelId="{A96625DC-BE08-4E3A-849E-B5187D4386F6}" type="pres">
      <dgm:prSet presAssocID="{8A72F7BB-B1A1-4EB0-8A00-1B37FBDBC275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167ABBF3-8282-4FAB-BD68-0D45DF079E88}" type="pres">
      <dgm:prSet presAssocID="{8A72F7BB-B1A1-4EB0-8A00-1B37FBDBC275}" presName="arrow" presStyleLbl="bgShp" presStyleIdx="0" presStyleCnt="1"/>
      <dgm:spPr>
        <a:solidFill>
          <a:schemeClr val="tx1">
            <a:lumMod val="60000"/>
            <a:lumOff val="40000"/>
          </a:schemeClr>
        </a:solidFill>
      </dgm:spPr>
    </dgm:pt>
    <dgm:pt modelId="{9965D228-F9C4-4D01-97FB-FCA69A85D605}" type="pres">
      <dgm:prSet presAssocID="{8A72F7BB-B1A1-4EB0-8A00-1B37FBDBC275}" presName="linearProcess" presStyleCnt="0"/>
      <dgm:spPr/>
    </dgm:pt>
    <dgm:pt modelId="{66532A14-3374-4FBC-A595-8D480A535DBC}" type="pres">
      <dgm:prSet presAssocID="{380BB78D-6ACB-4ADF-8E89-901248114120}" presName="textNode" presStyleLbl="node1" presStyleIdx="0" presStyleCnt="5" custScaleX="9814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3BD7691-DB9D-445E-AF9C-08FD591A167C}" type="pres">
      <dgm:prSet presAssocID="{A6C27967-1695-4532-8ECD-861FA4CE9DDF}" presName="sibTrans" presStyleCnt="0"/>
      <dgm:spPr/>
    </dgm:pt>
    <dgm:pt modelId="{312CB03E-C926-4663-9757-3F9AA0D4770E}" type="pres">
      <dgm:prSet presAssocID="{59E3D784-3F51-49A4-B966-1B1CC847EF77}" presName="textNode" presStyleLbl="node1" presStyleIdx="1" presStyleCnt="5" custScaleX="9814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BB53034-F7D3-40A7-9516-08DA05034442}" type="pres">
      <dgm:prSet presAssocID="{C8226D68-2232-4FE8-8A90-A4C526079FD5}" presName="sibTrans" presStyleCnt="0"/>
      <dgm:spPr/>
    </dgm:pt>
    <dgm:pt modelId="{DB22406A-32E3-4A4D-918D-0F900B883227}" type="pres">
      <dgm:prSet presAssocID="{EF0CB6CE-D4FA-4A63-B036-4A1DCB490D6C}" presName="textNode" presStyleLbl="node1" presStyleIdx="2" presStyleCnt="5" custScaleX="9814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F0829C2-8E34-4C01-9FB5-B929E6C403FC}" type="pres">
      <dgm:prSet presAssocID="{786B494A-FF05-4032-B47E-EC0D99CBF424}" presName="sibTrans" presStyleCnt="0"/>
      <dgm:spPr/>
    </dgm:pt>
    <dgm:pt modelId="{933304A4-62C4-4A38-8D7E-424052AF1040}" type="pres">
      <dgm:prSet presAssocID="{0DF209FD-4CE9-4C06-9D3C-0DB2FFC2E433}" presName="textNode" presStyleLbl="node1" presStyleIdx="3" presStyleCnt="5" custScaleX="9814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DF58250-7289-4A44-AD59-597A5508B466}" type="pres">
      <dgm:prSet presAssocID="{EBE34AE9-5EC3-47E9-94C5-B484DC306C0C}" presName="sibTrans" presStyleCnt="0"/>
      <dgm:spPr/>
    </dgm:pt>
    <dgm:pt modelId="{024C2515-CA86-4E34-AED0-7861E75E3F2A}" type="pres">
      <dgm:prSet presAssocID="{9CFACBCB-AD95-4109-9CFE-13CD04505299}" presName="textNode" presStyleLbl="node1" presStyleIdx="4" presStyleCnt="5" custScaleX="9814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F8A9A46D-53ED-4241-BB15-57555EFE7777}" type="presOf" srcId="{380BB78D-6ACB-4ADF-8E89-901248114120}" destId="{66532A14-3374-4FBC-A595-8D480A535DBC}" srcOrd="0" destOrd="0" presId="urn:microsoft.com/office/officeart/2005/8/layout/hProcess9"/>
    <dgm:cxn modelId="{AF6A95E3-47FA-4E94-B4B6-4C31D5F89CA5}" type="presOf" srcId="{8A72F7BB-B1A1-4EB0-8A00-1B37FBDBC275}" destId="{A96625DC-BE08-4E3A-849E-B5187D4386F6}" srcOrd="0" destOrd="0" presId="urn:microsoft.com/office/officeart/2005/8/layout/hProcess9"/>
    <dgm:cxn modelId="{8EE57662-9E4A-4369-A528-BFBB4D07D1CF}" srcId="{8A72F7BB-B1A1-4EB0-8A00-1B37FBDBC275}" destId="{59E3D784-3F51-49A4-B966-1B1CC847EF77}" srcOrd="1" destOrd="0" parTransId="{301F6690-909A-452F-A80E-4ECAA4A64A10}" sibTransId="{C8226D68-2232-4FE8-8A90-A4C526079FD5}"/>
    <dgm:cxn modelId="{E011A4BD-A42A-4758-94D3-14597B6A1B11}" srcId="{8A72F7BB-B1A1-4EB0-8A00-1B37FBDBC275}" destId="{380BB78D-6ACB-4ADF-8E89-901248114120}" srcOrd="0" destOrd="0" parTransId="{9CA67818-C82C-44F7-8FF0-745F4C6E909E}" sibTransId="{A6C27967-1695-4532-8ECD-861FA4CE9DDF}"/>
    <dgm:cxn modelId="{839BF841-8B53-4207-A4D2-FAE75851327B}" type="presOf" srcId="{59E3D784-3F51-49A4-B966-1B1CC847EF77}" destId="{312CB03E-C926-4663-9757-3F9AA0D4770E}" srcOrd="0" destOrd="0" presId="urn:microsoft.com/office/officeart/2005/8/layout/hProcess9"/>
    <dgm:cxn modelId="{EA691474-FB08-4219-8CFB-B1A69215147C}" srcId="{8A72F7BB-B1A1-4EB0-8A00-1B37FBDBC275}" destId="{0DF209FD-4CE9-4C06-9D3C-0DB2FFC2E433}" srcOrd="3" destOrd="0" parTransId="{99A8372F-7BE6-4862-9DDD-B6C91181E3C0}" sibTransId="{EBE34AE9-5EC3-47E9-94C5-B484DC306C0C}"/>
    <dgm:cxn modelId="{9A419D80-42DC-462B-8836-78215495B43A}" srcId="{8A72F7BB-B1A1-4EB0-8A00-1B37FBDBC275}" destId="{EF0CB6CE-D4FA-4A63-B036-4A1DCB490D6C}" srcOrd="2" destOrd="0" parTransId="{81488352-CEDD-49FB-8D46-E795CCB7463C}" sibTransId="{786B494A-FF05-4032-B47E-EC0D99CBF424}"/>
    <dgm:cxn modelId="{32123863-E095-45FE-91B3-B281C8DBE672}" type="presOf" srcId="{0DF209FD-4CE9-4C06-9D3C-0DB2FFC2E433}" destId="{933304A4-62C4-4A38-8D7E-424052AF1040}" srcOrd="0" destOrd="0" presId="urn:microsoft.com/office/officeart/2005/8/layout/hProcess9"/>
    <dgm:cxn modelId="{0873E23D-FDEB-44D0-9210-56B933161FC7}" type="presOf" srcId="{EF0CB6CE-D4FA-4A63-B036-4A1DCB490D6C}" destId="{DB22406A-32E3-4A4D-918D-0F900B883227}" srcOrd="0" destOrd="0" presId="urn:microsoft.com/office/officeart/2005/8/layout/hProcess9"/>
    <dgm:cxn modelId="{A0D27EED-D1A8-4ADC-8A82-AF7AF5524B32}" type="presOf" srcId="{9CFACBCB-AD95-4109-9CFE-13CD04505299}" destId="{024C2515-CA86-4E34-AED0-7861E75E3F2A}" srcOrd="0" destOrd="0" presId="urn:microsoft.com/office/officeart/2005/8/layout/hProcess9"/>
    <dgm:cxn modelId="{EC506278-FD97-47AE-AAF1-2F5DE180E580}" srcId="{8A72F7BB-B1A1-4EB0-8A00-1B37FBDBC275}" destId="{9CFACBCB-AD95-4109-9CFE-13CD04505299}" srcOrd="4" destOrd="0" parTransId="{1D2D3D5B-FBF1-43B5-8DCA-EA8C13BE0412}" sibTransId="{540827D3-C957-4128-882D-AD7F59C8C1D2}"/>
    <dgm:cxn modelId="{9C9B828C-ACFF-47D5-9B08-3D9EAB70FDB5}" type="presParOf" srcId="{A96625DC-BE08-4E3A-849E-B5187D4386F6}" destId="{167ABBF3-8282-4FAB-BD68-0D45DF079E88}" srcOrd="0" destOrd="0" presId="urn:microsoft.com/office/officeart/2005/8/layout/hProcess9"/>
    <dgm:cxn modelId="{37CAD440-3BF9-4964-9587-00F4C61FC224}" type="presParOf" srcId="{A96625DC-BE08-4E3A-849E-B5187D4386F6}" destId="{9965D228-F9C4-4D01-97FB-FCA69A85D605}" srcOrd="1" destOrd="0" presId="urn:microsoft.com/office/officeart/2005/8/layout/hProcess9"/>
    <dgm:cxn modelId="{13FF5F31-8D6B-4FB7-8F2A-F00E25D1120C}" type="presParOf" srcId="{9965D228-F9C4-4D01-97FB-FCA69A85D605}" destId="{66532A14-3374-4FBC-A595-8D480A535DBC}" srcOrd="0" destOrd="0" presId="urn:microsoft.com/office/officeart/2005/8/layout/hProcess9"/>
    <dgm:cxn modelId="{EFABCD05-A9F2-4A8B-860B-0E21614C4DAA}" type="presParOf" srcId="{9965D228-F9C4-4D01-97FB-FCA69A85D605}" destId="{93BD7691-DB9D-445E-AF9C-08FD591A167C}" srcOrd="1" destOrd="0" presId="urn:microsoft.com/office/officeart/2005/8/layout/hProcess9"/>
    <dgm:cxn modelId="{0026D5B2-E6BB-48AB-9085-BBE549A85DF8}" type="presParOf" srcId="{9965D228-F9C4-4D01-97FB-FCA69A85D605}" destId="{312CB03E-C926-4663-9757-3F9AA0D4770E}" srcOrd="2" destOrd="0" presId="urn:microsoft.com/office/officeart/2005/8/layout/hProcess9"/>
    <dgm:cxn modelId="{18CAF522-3F53-4EC9-BA89-A1A3D249EE94}" type="presParOf" srcId="{9965D228-F9C4-4D01-97FB-FCA69A85D605}" destId="{ABB53034-F7D3-40A7-9516-08DA05034442}" srcOrd="3" destOrd="0" presId="urn:microsoft.com/office/officeart/2005/8/layout/hProcess9"/>
    <dgm:cxn modelId="{3DAC8E0A-469F-478A-BE50-7579951BE5C3}" type="presParOf" srcId="{9965D228-F9C4-4D01-97FB-FCA69A85D605}" destId="{DB22406A-32E3-4A4D-918D-0F900B883227}" srcOrd="4" destOrd="0" presId="urn:microsoft.com/office/officeart/2005/8/layout/hProcess9"/>
    <dgm:cxn modelId="{9E40DB5C-1007-4281-B8F0-C25BA41EF1E5}" type="presParOf" srcId="{9965D228-F9C4-4D01-97FB-FCA69A85D605}" destId="{9F0829C2-8E34-4C01-9FB5-B929E6C403FC}" srcOrd="5" destOrd="0" presId="urn:microsoft.com/office/officeart/2005/8/layout/hProcess9"/>
    <dgm:cxn modelId="{9D8EC3FD-4FA7-4FB9-B5DA-BB70A270BDB8}" type="presParOf" srcId="{9965D228-F9C4-4D01-97FB-FCA69A85D605}" destId="{933304A4-62C4-4A38-8D7E-424052AF1040}" srcOrd="6" destOrd="0" presId="urn:microsoft.com/office/officeart/2005/8/layout/hProcess9"/>
    <dgm:cxn modelId="{04E7C5CB-3048-45EA-9332-3A6A1843867E}" type="presParOf" srcId="{9965D228-F9C4-4D01-97FB-FCA69A85D605}" destId="{5DF58250-7289-4A44-AD59-597A5508B466}" srcOrd="7" destOrd="0" presId="urn:microsoft.com/office/officeart/2005/8/layout/hProcess9"/>
    <dgm:cxn modelId="{8A5216C9-C919-4216-84D9-F5E2F8E32F30}" type="presParOf" srcId="{9965D228-F9C4-4D01-97FB-FCA69A85D605}" destId="{024C2515-CA86-4E34-AED0-7861E75E3F2A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7ABBF3-8282-4FAB-BD68-0D45DF079E88}">
      <dsp:nvSpPr>
        <dsp:cNvPr id="0" name=""/>
        <dsp:cNvSpPr/>
      </dsp:nvSpPr>
      <dsp:spPr>
        <a:xfrm>
          <a:off x="638841" y="0"/>
          <a:ext cx="7240198" cy="4033519"/>
        </a:xfrm>
        <a:prstGeom prst="rightArrow">
          <a:avLst/>
        </a:prstGeom>
        <a:solidFill>
          <a:schemeClr val="tx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532A14-3374-4FBC-A595-8D480A535DBC}">
      <dsp:nvSpPr>
        <dsp:cNvPr id="0" name=""/>
        <dsp:cNvSpPr/>
      </dsp:nvSpPr>
      <dsp:spPr>
        <a:xfrm>
          <a:off x="3627" y="1210056"/>
          <a:ext cx="1501875" cy="16134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>
              <a:solidFill>
                <a:schemeClr val="bg2"/>
              </a:solidFill>
              <a:latin typeface="+mn-lt"/>
            </a:rPr>
            <a:t>Postabholung</a:t>
          </a:r>
          <a:endParaRPr lang="en-US" sz="1400" b="1" kern="1200" dirty="0">
            <a:solidFill>
              <a:schemeClr val="bg2"/>
            </a:solidFill>
            <a:latin typeface="+mn-lt"/>
          </a:endParaRPr>
        </a:p>
      </dsp:txBody>
      <dsp:txXfrm>
        <a:off x="76942" y="1283371"/>
        <a:ext cx="1355245" cy="1466778"/>
      </dsp:txXfrm>
    </dsp:sp>
    <dsp:sp modelId="{312CB03E-C926-4663-9757-3F9AA0D4770E}">
      <dsp:nvSpPr>
        <dsp:cNvPr id="0" name=""/>
        <dsp:cNvSpPr/>
      </dsp:nvSpPr>
      <dsp:spPr>
        <a:xfrm>
          <a:off x="1755815" y="1210056"/>
          <a:ext cx="1501875" cy="1613408"/>
        </a:xfrm>
        <a:prstGeom prst="roundRect">
          <a:avLst/>
        </a:prstGeom>
        <a:solidFill>
          <a:schemeClr val="accent2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>
              <a:solidFill>
                <a:schemeClr val="bg2"/>
              </a:solidFill>
              <a:latin typeface="+mn-lt"/>
            </a:rPr>
            <a:t>Frankierung</a:t>
          </a:r>
          <a:endParaRPr lang="en-US" sz="1400" b="1" kern="1200" dirty="0">
            <a:solidFill>
              <a:schemeClr val="bg2"/>
            </a:solidFill>
            <a:latin typeface="+mn-lt"/>
          </a:endParaRPr>
        </a:p>
      </dsp:txBody>
      <dsp:txXfrm>
        <a:off x="1829130" y="1283371"/>
        <a:ext cx="1355245" cy="1466778"/>
      </dsp:txXfrm>
    </dsp:sp>
    <dsp:sp modelId="{DB22406A-32E3-4A4D-918D-0F900B883227}">
      <dsp:nvSpPr>
        <dsp:cNvPr id="0" name=""/>
        <dsp:cNvSpPr/>
      </dsp:nvSpPr>
      <dsp:spPr>
        <a:xfrm>
          <a:off x="3508002" y="1210056"/>
          <a:ext cx="1501875" cy="1613408"/>
        </a:xfrm>
        <a:prstGeom prst="roundRect">
          <a:avLst/>
        </a:prstGeom>
        <a:solidFill>
          <a:schemeClr val="accent3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>
              <a:solidFill>
                <a:schemeClr val="bg2"/>
              </a:solidFill>
              <a:latin typeface="+mn-lt"/>
            </a:rPr>
            <a:t>Konsolidierung</a:t>
          </a:r>
          <a:endParaRPr lang="en-US" sz="1400" b="1" kern="1200" dirty="0">
            <a:solidFill>
              <a:schemeClr val="bg2"/>
            </a:solidFill>
            <a:latin typeface="+mn-lt"/>
          </a:endParaRPr>
        </a:p>
      </dsp:txBody>
      <dsp:txXfrm>
        <a:off x="3581317" y="1283371"/>
        <a:ext cx="1355245" cy="1466778"/>
      </dsp:txXfrm>
    </dsp:sp>
    <dsp:sp modelId="{933304A4-62C4-4A38-8D7E-424052AF1040}">
      <dsp:nvSpPr>
        <dsp:cNvPr id="0" name=""/>
        <dsp:cNvSpPr/>
      </dsp:nvSpPr>
      <dsp:spPr>
        <a:xfrm>
          <a:off x="5260190" y="1210056"/>
          <a:ext cx="1501875" cy="1613408"/>
        </a:xfrm>
        <a:prstGeom prst="roundRect">
          <a:avLst/>
        </a:prstGeom>
        <a:solidFill>
          <a:schemeClr val="accent4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>
              <a:solidFill>
                <a:schemeClr val="bg2"/>
              </a:solidFill>
              <a:latin typeface="+mn-lt"/>
            </a:rPr>
            <a:t>Zustellung</a:t>
          </a:r>
          <a:endParaRPr lang="en-US" sz="1400" b="1" kern="1200" dirty="0">
            <a:solidFill>
              <a:schemeClr val="bg2"/>
            </a:solidFill>
            <a:latin typeface="+mn-lt"/>
          </a:endParaRPr>
        </a:p>
      </dsp:txBody>
      <dsp:txXfrm>
        <a:off x="5333505" y="1283371"/>
        <a:ext cx="1355245" cy="1466778"/>
      </dsp:txXfrm>
    </dsp:sp>
    <dsp:sp modelId="{024C2515-CA86-4E34-AED0-7861E75E3F2A}">
      <dsp:nvSpPr>
        <dsp:cNvPr id="0" name=""/>
        <dsp:cNvSpPr/>
      </dsp:nvSpPr>
      <dsp:spPr>
        <a:xfrm>
          <a:off x="7012378" y="1210056"/>
          <a:ext cx="1501875" cy="1613408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>
              <a:solidFill>
                <a:schemeClr val="bg2"/>
              </a:solidFill>
              <a:latin typeface="+mn-lt"/>
            </a:rPr>
            <a:t>Ihr </a:t>
          </a:r>
          <a:r>
            <a:rPr lang="en-US" sz="1600" b="1" kern="1200" dirty="0" err="1">
              <a:solidFill>
                <a:schemeClr val="bg2"/>
              </a:solidFill>
              <a:latin typeface="+mn-lt"/>
            </a:rPr>
            <a:t>Mehrwert</a:t>
          </a:r>
          <a:r>
            <a:rPr lang="en-US" sz="1600" b="1" kern="1200" dirty="0">
              <a:solidFill>
                <a:schemeClr val="bg2"/>
              </a:solidFill>
              <a:latin typeface="+mn-lt"/>
            </a:rPr>
            <a:t>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err="1">
              <a:solidFill>
                <a:schemeClr val="bg2"/>
              </a:solidFill>
              <a:latin typeface="+mn-lt"/>
            </a:rPr>
            <a:t>Monatliche</a:t>
          </a:r>
          <a:r>
            <a:rPr lang="en-US" sz="1400" b="1" kern="1200" dirty="0">
              <a:solidFill>
                <a:schemeClr val="bg2"/>
              </a:solidFill>
              <a:latin typeface="+mn-lt"/>
            </a:rPr>
            <a:t> </a:t>
          </a:r>
          <a:r>
            <a:rPr lang="en-US" sz="1400" b="1" kern="1200" dirty="0" err="1">
              <a:solidFill>
                <a:schemeClr val="bg2"/>
              </a:solidFill>
              <a:latin typeface="+mn-lt"/>
            </a:rPr>
            <a:t>Gutschrift</a:t>
          </a:r>
          <a:r>
            <a:rPr lang="en-US" sz="1400" b="1" kern="1200" dirty="0">
              <a:solidFill>
                <a:schemeClr val="bg2"/>
              </a:solidFill>
              <a:latin typeface="+mn-lt"/>
            </a:rPr>
            <a:t> + </a:t>
          </a:r>
          <a:r>
            <a:rPr lang="en-US" sz="1400" b="1" kern="1200" dirty="0" err="1">
              <a:solidFill>
                <a:schemeClr val="bg2"/>
              </a:solidFill>
              <a:latin typeface="+mn-lt"/>
            </a:rPr>
            <a:t>Vorsteuerabzug</a:t>
          </a:r>
          <a:endParaRPr lang="en-US" sz="1400" b="1" kern="1200" dirty="0">
            <a:solidFill>
              <a:schemeClr val="bg2"/>
            </a:solidFill>
            <a:latin typeface="+mn-lt"/>
          </a:endParaRPr>
        </a:p>
      </dsp:txBody>
      <dsp:txXfrm>
        <a:off x="7085693" y="1283371"/>
        <a:ext cx="1355245" cy="14667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745CC6-EA4C-4473-B07E-8E0FAB6BFB3E}" type="datetimeFigureOut">
              <a:rPr lang="de-DE" smtClean="0"/>
              <a:t>24.07.2017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64329F-5D83-4CE5-9EFA-047241C3D5D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2263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Open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</a:defRPr>
            </a:lvl9pPr>
          </a:lstStyle>
          <a:p>
            <a:fld id="{6C62474A-F284-44D8-BE30-8804DA6B02D3}" type="slidenum">
              <a:rPr lang="en-US" altLang="de-DE">
                <a:latin typeface="Calibri" pitchFamily="34" charset="0"/>
              </a:rPr>
              <a:pPr/>
              <a:t>1</a:t>
            </a:fld>
            <a:endParaRPr lang="en-US" altLang="de-DE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de-DE" smtClean="0"/>
              <a:t>Background placeholder: </a:t>
            </a:r>
            <a:r>
              <a:rPr lang="en-US" altLang="de-DE" b="1" smtClean="0"/>
              <a:t>After choosing your image, Right click on the image -&gt; Send to back -&gt; Click on send to back</a:t>
            </a:r>
          </a:p>
          <a:p>
            <a:pPr eaLnBrk="1" hangingPunct="1">
              <a:spcBef>
                <a:spcPct val="0"/>
              </a:spcBef>
            </a:pPr>
            <a:endParaRPr lang="en-US" altLang="de-DE" smtClean="0"/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Open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</a:defRPr>
            </a:lvl9pPr>
          </a:lstStyle>
          <a:p>
            <a:fld id="{6700617C-5D3A-4C92-9543-EA24672915F9}" type="slidenum">
              <a:rPr lang="en-US" altLang="de-DE" sz="1800">
                <a:latin typeface="Calibri" pitchFamily="34" charset="0"/>
              </a:rPr>
              <a:pPr/>
              <a:t>2</a:t>
            </a:fld>
            <a:endParaRPr lang="en-US" altLang="de-DE" sz="18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57B7E-57A1-4BFC-8412-A15CDC580B57}" type="datetimeFigureOut">
              <a:rPr lang="de-DE" smtClean="0"/>
              <a:t>24.07.2017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8536-EF79-414A-9306-5EEAAAA7C2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2107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57B7E-57A1-4BFC-8412-A15CDC580B57}" type="datetimeFigureOut">
              <a:rPr lang="de-DE" smtClean="0"/>
              <a:t>24.07.2017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8536-EF79-414A-9306-5EEAAAA7C2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1726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57B7E-57A1-4BFC-8412-A15CDC580B57}" type="datetimeFigureOut">
              <a:rPr lang="de-DE" smtClean="0"/>
              <a:t>24.07.2017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8536-EF79-414A-9306-5EEAAAA7C2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43241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00101" y="838201"/>
            <a:ext cx="7543799" cy="5088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800101" y="1347650"/>
            <a:ext cx="7543799" cy="25314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0" y="2433485"/>
            <a:ext cx="9144000" cy="2920078"/>
          </a:xfrm>
          <a:prstGeom prst="rect">
            <a:avLst/>
          </a:prstGeom>
          <a:solidFill>
            <a:srgbClr val="D9D9D9"/>
          </a:solidFill>
        </p:spPr>
        <p:txBody>
          <a:bodyPr/>
          <a:lstStyle>
            <a:lvl1pPr marL="0" indent="0" algn="ctr">
              <a:buNone/>
              <a:defRPr sz="1800"/>
            </a:lvl1pPr>
          </a:lstStyle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0193104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800101" y="838201"/>
            <a:ext cx="7543799" cy="50886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800101" y="1347650"/>
            <a:ext cx="7543799" cy="25314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2268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57B7E-57A1-4BFC-8412-A15CDC580B57}" type="datetimeFigureOut">
              <a:rPr lang="de-DE" smtClean="0"/>
              <a:t>24.07.2017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8536-EF79-414A-9306-5EEAAAA7C2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6486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57B7E-57A1-4BFC-8412-A15CDC580B57}" type="datetimeFigureOut">
              <a:rPr lang="de-DE" smtClean="0"/>
              <a:t>24.07.2017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8536-EF79-414A-9306-5EEAAAA7C2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930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57B7E-57A1-4BFC-8412-A15CDC580B57}" type="datetimeFigureOut">
              <a:rPr lang="de-DE" smtClean="0"/>
              <a:t>24.07.2017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8536-EF79-414A-9306-5EEAAAA7C2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576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57B7E-57A1-4BFC-8412-A15CDC580B57}" type="datetimeFigureOut">
              <a:rPr lang="de-DE" smtClean="0"/>
              <a:t>24.07.2017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8536-EF79-414A-9306-5EEAAAA7C2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2940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57B7E-57A1-4BFC-8412-A15CDC580B57}" type="datetimeFigureOut">
              <a:rPr lang="de-DE" smtClean="0"/>
              <a:t>24.07.2017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8536-EF79-414A-9306-5EEAAAA7C2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19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57B7E-57A1-4BFC-8412-A15CDC580B57}" type="datetimeFigureOut">
              <a:rPr lang="de-DE" smtClean="0"/>
              <a:t>24.07.2017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8536-EF79-414A-9306-5EEAAAA7C2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934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57B7E-57A1-4BFC-8412-A15CDC580B57}" type="datetimeFigureOut">
              <a:rPr lang="de-DE" smtClean="0"/>
              <a:t>24.07.2017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8536-EF79-414A-9306-5EEAAAA7C2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3541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57B7E-57A1-4BFC-8412-A15CDC580B57}" type="datetimeFigureOut">
              <a:rPr lang="de-DE" smtClean="0"/>
              <a:t>24.07.2017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68536-EF79-414A-9306-5EEAAAA7C2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3727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57B7E-57A1-4BFC-8412-A15CDC580B57}" type="datetimeFigureOut">
              <a:rPr lang="de-DE" smtClean="0"/>
              <a:t>24.07.2017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68536-EF79-414A-9306-5EEAAAA7C2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400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710" r:id="rId12"/>
    <p:sldLayoutId id="214748371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800100" y="838200"/>
            <a:ext cx="7543800" cy="509588"/>
          </a:xfrm>
        </p:spPr>
        <p:txBody>
          <a:bodyPr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 err="1"/>
              <a:t>Senken</a:t>
            </a:r>
            <a:r>
              <a:rPr lang="en-US" dirty="0"/>
              <a:t> </a:t>
            </a:r>
            <a:r>
              <a:rPr lang="en-US" dirty="0" err="1"/>
              <a:t>Sie</a:t>
            </a:r>
            <a:r>
              <a:rPr lang="en-US" dirty="0"/>
              <a:t> </a:t>
            </a:r>
            <a:r>
              <a:rPr lang="en-US" dirty="0" err="1"/>
              <a:t>jetzt</a:t>
            </a:r>
            <a:r>
              <a:rPr lang="en-US" dirty="0"/>
              <a:t> </a:t>
            </a:r>
            <a:r>
              <a:rPr lang="en-US" dirty="0" err="1">
                <a:solidFill>
                  <a:srgbClr val="08B0A8"/>
                </a:solidFill>
              </a:rPr>
              <a:t>Ihre</a:t>
            </a:r>
            <a:r>
              <a:rPr lang="en-US" dirty="0">
                <a:solidFill>
                  <a:srgbClr val="08B0A8"/>
                </a:solidFill>
              </a:rPr>
              <a:t> </a:t>
            </a:r>
            <a:r>
              <a:rPr lang="en-US" dirty="0" err="1">
                <a:solidFill>
                  <a:srgbClr val="08B0A8"/>
                </a:solidFill>
              </a:rPr>
              <a:t>Portokosten</a:t>
            </a:r>
            <a:endParaRPr lang="en-US" dirty="0">
              <a:solidFill>
                <a:srgbClr val="08B0A8"/>
              </a:solidFill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412759" y="2011680"/>
          <a:ext cx="8517881" cy="4033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8372" name="Text Placeholder 4"/>
          <p:cNvSpPr>
            <a:spLocks noGrp="1"/>
          </p:cNvSpPr>
          <p:nvPr>
            <p:ph type="body" sz="quarter" idx="11"/>
          </p:nvPr>
        </p:nvSpPr>
        <p:spPr bwMode="auto">
          <a:xfrm>
            <a:off x="800100" y="1497013"/>
            <a:ext cx="7543800" cy="2524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62500" lnSpcReduction="20000"/>
          </a:bodyPr>
          <a:lstStyle/>
          <a:p>
            <a:pPr eaLnBrk="1" hangingPunct="1"/>
            <a:r>
              <a:rPr lang="de-DE" altLang="de-DE" sz="1800" smtClean="0"/>
              <a:t>Prüfen Sie jetzt Ihre Einsparpotentiale und profitieren Sie von Großabnehmerkonditionen bzw.</a:t>
            </a:r>
            <a:r>
              <a:rPr lang="en-US" altLang="de-DE" sz="1800" smtClean="0"/>
              <a:t> hohen Rabattstaffeln.</a:t>
            </a:r>
          </a:p>
        </p:txBody>
      </p:sp>
    </p:spTree>
    <p:extLst>
      <p:ext uri="{BB962C8B-B14F-4D97-AF65-F5344CB8AC3E}">
        <p14:creationId xmlns:p14="http://schemas.microsoft.com/office/powerpoint/2010/main" val="253447073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800100" y="838200"/>
            <a:ext cx="7543800" cy="509588"/>
          </a:xfrm>
        </p:spPr>
        <p:txBody>
          <a:bodyPr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 err="1"/>
              <a:t>Senken</a:t>
            </a:r>
            <a:r>
              <a:rPr lang="en-US" dirty="0"/>
              <a:t> </a:t>
            </a:r>
            <a:r>
              <a:rPr lang="en-US" dirty="0" err="1"/>
              <a:t>Sie</a:t>
            </a:r>
            <a:r>
              <a:rPr lang="en-US" dirty="0"/>
              <a:t> </a:t>
            </a:r>
            <a:r>
              <a:rPr lang="en-US" dirty="0" err="1"/>
              <a:t>jetzt</a:t>
            </a:r>
            <a:r>
              <a:rPr lang="en-US" dirty="0"/>
              <a:t> </a:t>
            </a:r>
            <a:r>
              <a:rPr lang="en-US" dirty="0" err="1">
                <a:solidFill>
                  <a:srgbClr val="08B0A8"/>
                </a:solidFill>
              </a:rPr>
              <a:t>Ihre</a:t>
            </a:r>
            <a:r>
              <a:rPr lang="en-US" dirty="0">
                <a:solidFill>
                  <a:srgbClr val="08B0A8"/>
                </a:solidFill>
              </a:rPr>
              <a:t> </a:t>
            </a:r>
            <a:r>
              <a:rPr lang="en-US" dirty="0" err="1">
                <a:solidFill>
                  <a:srgbClr val="08B0A8"/>
                </a:solidFill>
              </a:rPr>
              <a:t>Portokosten</a:t>
            </a:r>
            <a:endParaRPr lang="en-US" dirty="0">
              <a:solidFill>
                <a:srgbClr val="08B0A8"/>
              </a:solidFill>
            </a:endParaRPr>
          </a:p>
        </p:txBody>
      </p:sp>
      <p:pic>
        <p:nvPicPr>
          <p:cNvPr id="62467" name="Bildplatzhalter 2"/>
          <p:cNvPicPr>
            <a:picLocks noGrp="1" noChangeAspect="1"/>
          </p:cNvPicPr>
          <p:nvPr>
            <p:ph type="pic" sz="quarter" idx="1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062" b="32062"/>
          <a:stretch>
            <a:fillRect/>
          </a:stretch>
        </p:blipFill>
        <p:spPr bwMode="auto">
          <a:xfrm>
            <a:off x="0" y="2433638"/>
            <a:ext cx="9144000" cy="2919412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ounded Rectangle 10"/>
          <p:cNvSpPr/>
          <p:nvPr/>
        </p:nvSpPr>
        <p:spPr>
          <a:xfrm>
            <a:off x="3687367" y="3106738"/>
            <a:ext cx="6030515" cy="1573212"/>
          </a:xfrm>
          <a:prstGeom prst="roundRect">
            <a:avLst/>
          </a:prstGeom>
          <a:solidFill>
            <a:schemeClr val="accent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687366" y="3975100"/>
            <a:ext cx="131445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kern="0" dirty="0" err="1">
                <a:solidFill>
                  <a:schemeClr val="bg2"/>
                </a:solidFill>
              </a:rPr>
              <a:t>Gutschrift</a:t>
            </a:r>
            <a:endParaRPr lang="en-US" sz="1600" b="1" kern="0" dirty="0">
              <a:solidFill>
                <a:schemeClr val="bg2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923235" y="3395663"/>
            <a:ext cx="409932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Open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1600" b="1" kern="0" dirty="0">
                <a:solidFill>
                  <a:schemeClr val="bg2"/>
                </a:solidFill>
              </a:rPr>
              <a:t>Sie erhalten eine monatliche Gutschrift aufgrund der Verrechnung der normalen </a:t>
            </a:r>
            <a:r>
              <a:rPr lang="de-DE" altLang="de-DE" sz="1600" b="1" kern="0" dirty="0" err="1">
                <a:solidFill>
                  <a:schemeClr val="bg2"/>
                </a:solidFill>
              </a:rPr>
              <a:t>Porti</a:t>
            </a:r>
            <a:r>
              <a:rPr lang="de-DE" altLang="de-DE" sz="1600" b="1" kern="0" dirty="0">
                <a:solidFill>
                  <a:schemeClr val="bg2"/>
                </a:solidFill>
              </a:rPr>
              <a:t> der Deutschen Post AG, - so senken Sie Ihre Kosten bei Ihrem Briefversand und erhöhen Ihre Liquidität.</a:t>
            </a:r>
            <a:endParaRPr lang="en-US" altLang="de-DE" sz="1600" b="1" kern="0" dirty="0">
              <a:solidFill>
                <a:schemeClr val="bg2"/>
              </a:solidFill>
            </a:endParaRPr>
          </a:p>
        </p:txBody>
      </p:sp>
      <p:sp>
        <p:nvSpPr>
          <p:cNvPr id="16" name="Freeform 316"/>
          <p:cNvSpPr>
            <a:spLocks noEditPoints="1"/>
          </p:cNvSpPr>
          <p:nvPr/>
        </p:nvSpPr>
        <p:spPr bwMode="auto">
          <a:xfrm>
            <a:off x="4079081" y="3559175"/>
            <a:ext cx="452438" cy="425450"/>
          </a:xfrm>
          <a:custGeom>
            <a:avLst/>
            <a:gdLst>
              <a:gd name="T0" fmla="*/ 2147483646 w 48"/>
              <a:gd name="T1" fmla="*/ 2147483646 h 37"/>
              <a:gd name="T2" fmla="*/ 2147483646 w 48"/>
              <a:gd name="T3" fmla="*/ 2147483646 h 37"/>
              <a:gd name="T4" fmla="*/ 2147483646 w 48"/>
              <a:gd name="T5" fmla="*/ 2147483646 h 37"/>
              <a:gd name="T6" fmla="*/ 0 w 48"/>
              <a:gd name="T7" fmla="*/ 2147483646 h 37"/>
              <a:gd name="T8" fmla="*/ 0 w 48"/>
              <a:gd name="T9" fmla="*/ 2147483646 h 37"/>
              <a:gd name="T10" fmla="*/ 2147483646 w 48"/>
              <a:gd name="T11" fmla="*/ 0 h 37"/>
              <a:gd name="T12" fmla="*/ 2147483646 w 48"/>
              <a:gd name="T13" fmla="*/ 0 h 37"/>
              <a:gd name="T14" fmla="*/ 2147483646 w 48"/>
              <a:gd name="T15" fmla="*/ 0 h 37"/>
              <a:gd name="T16" fmla="*/ 2147483646 w 48"/>
              <a:gd name="T17" fmla="*/ 2147483646 h 37"/>
              <a:gd name="T18" fmla="*/ 2147483646 w 48"/>
              <a:gd name="T19" fmla="*/ 2147483646 h 37"/>
              <a:gd name="T20" fmla="*/ 2147483646 w 48"/>
              <a:gd name="T21" fmla="*/ 2147483646 h 37"/>
              <a:gd name="T22" fmla="*/ 2147483646 w 48"/>
              <a:gd name="T23" fmla="*/ 2147483646 h 37"/>
              <a:gd name="T24" fmla="*/ 2147483646 w 48"/>
              <a:gd name="T25" fmla="*/ 2147483646 h 37"/>
              <a:gd name="T26" fmla="*/ 2147483646 w 48"/>
              <a:gd name="T27" fmla="*/ 2147483646 h 37"/>
              <a:gd name="T28" fmla="*/ 2147483646 w 48"/>
              <a:gd name="T29" fmla="*/ 2147483646 h 37"/>
              <a:gd name="T30" fmla="*/ 2147483646 w 48"/>
              <a:gd name="T31" fmla="*/ 2147483646 h 37"/>
              <a:gd name="T32" fmla="*/ 2147483646 w 48"/>
              <a:gd name="T33" fmla="*/ 2147483646 h 37"/>
              <a:gd name="T34" fmla="*/ 2147483646 w 48"/>
              <a:gd name="T35" fmla="*/ 2147483646 h 37"/>
              <a:gd name="T36" fmla="*/ 2147483646 w 48"/>
              <a:gd name="T37" fmla="*/ 2147483646 h 37"/>
              <a:gd name="T38" fmla="*/ 2147483646 w 48"/>
              <a:gd name="T39" fmla="*/ 2147483646 h 37"/>
              <a:gd name="T40" fmla="*/ 2147483646 w 48"/>
              <a:gd name="T41" fmla="*/ 2147483646 h 37"/>
              <a:gd name="T42" fmla="*/ 2147483646 w 48"/>
              <a:gd name="T43" fmla="*/ 2147483646 h 37"/>
              <a:gd name="T44" fmla="*/ 2147483646 w 48"/>
              <a:gd name="T45" fmla="*/ 2147483646 h 37"/>
              <a:gd name="T46" fmla="*/ 2147483646 w 48"/>
              <a:gd name="T47" fmla="*/ 2147483646 h 37"/>
              <a:gd name="T48" fmla="*/ 2147483646 w 48"/>
              <a:gd name="T49" fmla="*/ 2147483646 h 37"/>
              <a:gd name="T50" fmla="*/ 2147483646 w 48"/>
              <a:gd name="T51" fmla="*/ 2147483646 h 37"/>
              <a:gd name="T52" fmla="*/ 2147483646 w 48"/>
              <a:gd name="T53" fmla="*/ 2147483646 h 37"/>
              <a:gd name="T54" fmla="*/ 2147483646 w 48"/>
              <a:gd name="T55" fmla="*/ 2147483646 h 37"/>
              <a:gd name="T56" fmla="*/ 2147483646 w 48"/>
              <a:gd name="T57" fmla="*/ 2147483646 h 37"/>
              <a:gd name="T58" fmla="*/ 2147483646 w 48"/>
              <a:gd name="T59" fmla="*/ 2147483646 h 37"/>
              <a:gd name="T60" fmla="*/ 2147483646 w 48"/>
              <a:gd name="T61" fmla="*/ 2147483646 h 37"/>
              <a:gd name="T62" fmla="*/ 2147483646 w 48"/>
              <a:gd name="T63" fmla="*/ 2147483646 h 37"/>
              <a:gd name="T64" fmla="*/ 2147483646 w 48"/>
              <a:gd name="T65" fmla="*/ 2147483646 h 37"/>
              <a:gd name="T66" fmla="*/ 2147483646 w 48"/>
              <a:gd name="T67" fmla="*/ 2147483646 h 37"/>
              <a:gd name="T68" fmla="*/ 2147483646 w 48"/>
              <a:gd name="T69" fmla="*/ 2147483646 h 37"/>
              <a:gd name="T70" fmla="*/ 2147483646 w 48"/>
              <a:gd name="T71" fmla="*/ 2147483646 h 37"/>
              <a:gd name="T72" fmla="*/ 2147483646 w 48"/>
              <a:gd name="T73" fmla="*/ 2147483646 h 37"/>
              <a:gd name="T74" fmla="*/ 2147483646 w 48"/>
              <a:gd name="T75" fmla="*/ 2147483646 h 37"/>
              <a:gd name="T76" fmla="*/ 2147483646 w 48"/>
              <a:gd name="T77" fmla="*/ 2147483646 h 37"/>
              <a:gd name="T78" fmla="*/ 2147483646 w 48"/>
              <a:gd name="T79" fmla="*/ 2147483646 h 37"/>
              <a:gd name="T80" fmla="*/ 2147483646 w 48"/>
              <a:gd name="T81" fmla="*/ 2147483646 h 37"/>
              <a:gd name="T82" fmla="*/ 2147483646 w 48"/>
              <a:gd name="T83" fmla="*/ 2147483646 h 37"/>
              <a:gd name="T84" fmla="*/ 2147483646 w 48"/>
              <a:gd name="T85" fmla="*/ 2147483646 h 37"/>
              <a:gd name="T86" fmla="*/ 2147483646 w 48"/>
              <a:gd name="T87" fmla="*/ 2147483646 h 37"/>
              <a:gd name="T88" fmla="*/ 2147483646 w 48"/>
              <a:gd name="T89" fmla="*/ 2147483646 h 37"/>
              <a:gd name="T90" fmla="*/ 2147483646 w 48"/>
              <a:gd name="T91" fmla="*/ 2147483646 h 37"/>
              <a:gd name="T92" fmla="*/ 2147483646 w 48"/>
              <a:gd name="T93" fmla="*/ 2147483646 h 37"/>
              <a:gd name="T94" fmla="*/ 2147483646 w 48"/>
              <a:gd name="T95" fmla="*/ 2147483646 h 37"/>
              <a:gd name="T96" fmla="*/ 2147483646 w 48"/>
              <a:gd name="T97" fmla="*/ 2147483646 h 37"/>
              <a:gd name="T98" fmla="*/ 2147483646 w 48"/>
              <a:gd name="T99" fmla="*/ 2147483646 h 37"/>
              <a:gd name="T100" fmla="*/ 2147483646 w 48"/>
              <a:gd name="T101" fmla="*/ 2147483646 h 37"/>
              <a:gd name="T102" fmla="*/ 2147483646 w 48"/>
              <a:gd name="T103" fmla="*/ 2147483646 h 37"/>
              <a:gd name="T104" fmla="*/ 2147483646 w 48"/>
              <a:gd name="T105" fmla="*/ 2147483646 h 3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48" h="37">
                <a:moveTo>
                  <a:pt x="37" y="30"/>
                </a:moveTo>
                <a:cubicBezTo>
                  <a:pt x="37" y="34"/>
                  <a:pt x="34" y="37"/>
                  <a:pt x="30" y="37"/>
                </a:cubicBezTo>
                <a:cubicBezTo>
                  <a:pt x="7" y="37"/>
                  <a:pt x="7" y="37"/>
                  <a:pt x="7" y="37"/>
                </a:cubicBezTo>
                <a:cubicBezTo>
                  <a:pt x="3" y="37"/>
                  <a:pt x="0" y="34"/>
                  <a:pt x="0" y="30"/>
                </a:cubicBezTo>
                <a:cubicBezTo>
                  <a:pt x="0" y="7"/>
                  <a:pt x="0" y="7"/>
                  <a:pt x="0" y="7"/>
                </a:cubicBezTo>
                <a:cubicBezTo>
                  <a:pt x="0" y="3"/>
                  <a:pt x="3" y="0"/>
                  <a:pt x="7" y="0"/>
                </a:cubicBezTo>
                <a:cubicBezTo>
                  <a:pt x="30" y="0"/>
                  <a:pt x="30" y="0"/>
                  <a:pt x="30" y="0"/>
                </a:cubicBezTo>
                <a:cubicBezTo>
                  <a:pt x="31" y="0"/>
                  <a:pt x="32" y="0"/>
                  <a:pt x="33" y="0"/>
                </a:cubicBezTo>
                <a:cubicBezTo>
                  <a:pt x="33" y="0"/>
                  <a:pt x="33" y="1"/>
                  <a:pt x="33" y="1"/>
                </a:cubicBezTo>
                <a:cubicBezTo>
                  <a:pt x="33" y="1"/>
                  <a:pt x="33" y="2"/>
                  <a:pt x="33" y="2"/>
                </a:cubicBezTo>
                <a:cubicBezTo>
                  <a:pt x="32" y="3"/>
                  <a:pt x="32" y="3"/>
                  <a:pt x="32" y="3"/>
                </a:cubicBezTo>
                <a:cubicBezTo>
                  <a:pt x="31" y="3"/>
                  <a:pt x="31" y="3"/>
                  <a:pt x="31" y="3"/>
                </a:cubicBezTo>
                <a:cubicBezTo>
                  <a:pt x="30" y="3"/>
                  <a:pt x="30" y="3"/>
                  <a:pt x="30" y="3"/>
                </a:cubicBezTo>
                <a:cubicBezTo>
                  <a:pt x="7" y="3"/>
                  <a:pt x="7" y="3"/>
                  <a:pt x="7" y="3"/>
                </a:cubicBezTo>
                <a:cubicBezTo>
                  <a:pt x="5" y="3"/>
                  <a:pt x="3" y="5"/>
                  <a:pt x="3" y="7"/>
                </a:cubicBezTo>
                <a:cubicBezTo>
                  <a:pt x="3" y="30"/>
                  <a:pt x="3" y="30"/>
                  <a:pt x="3" y="30"/>
                </a:cubicBezTo>
                <a:cubicBezTo>
                  <a:pt x="3" y="32"/>
                  <a:pt x="5" y="34"/>
                  <a:pt x="7" y="34"/>
                </a:cubicBezTo>
                <a:cubicBezTo>
                  <a:pt x="30" y="34"/>
                  <a:pt x="30" y="34"/>
                  <a:pt x="30" y="34"/>
                </a:cubicBezTo>
                <a:cubicBezTo>
                  <a:pt x="32" y="34"/>
                  <a:pt x="34" y="32"/>
                  <a:pt x="34" y="30"/>
                </a:cubicBezTo>
                <a:cubicBezTo>
                  <a:pt x="34" y="26"/>
                  <a:pt x="34" y="26"/>
                  <a:pt x="34" y="26"/>
                </a:cubicBezTo>
                <a:cubicBezTo>
                  <a:pt x="34" y="26"/>
                  <a:pt x="34" y="26"/>
                  <a:pt x="34" y="26"/>
                </a:cubicBezTo>
                <a:cubicBezTo>
                  <a:pt x="36" y="24"/>
                  <a:pt x="36" y="24"/>
                  <a:pt x="36" y="24"/>
                </a:cubicBezTo>
                <a:cubicBezTo>
                  <a:pt x="36" y="24"/>
                  <a:pt x="36" y="24"/>
                  <a:pt x="37" y="24"/>
                </a:cubicBezTo>
                <a:cubicBezTo>
                  <a:pt x="37" y="24"/>
                  <a:pt x="37" y="24"/>
                  <a:pt x="37" y="25"/>
                </a:cubicBezTo>
                <a:lnTo>
                  <a:pt x="37" y="30"/>
                </a:lnTo>
                <a:close/>
                <a:moveTo>
                  <a:pt x="42" y="13"/>
                </a:moveTo>
                <a:cubicBezTo>
                  <a:pt x="24" y="31"/>
                  <a:pt x="24" y="31"/>
                  <a:pt x="24" y="31"/>
                </a:cubicBezTo>
                <a:cubicBezTo>
                  <a:pt x="17" y="31"/>
                  <a:pt x="17" y="31"/>
                  <a:pt x="17" y="31"/>
                </a:cubicBezTo>
                <a:cubicBezTo>
                  <a:pt x="17" y="23"/>
                  <a:pt x="17" y="23"/>
                  <a:pt x="17" y="23"/>
                </a:cubicBezTo>
                <a:cubicBezTo>
                  <a:pt x="35" y="5"/>
                  <a:pt x="35" y="5"/>
                  <a:pt x="35" y="5"/>
                </a:cubicBezTo>
                <a:lnTo>
                  <a:pt x="42" y="13"/>
                </a:lnTo>
                <a:close/>
                <a:moveTo>
                  <a:pt x="27" y="25"/>
                </a:moveTo>
                <a:cubicBezTo>
                  <a:pt x="22" y="21"/>
                  <a:pt x="22" y="21"/>
                  <a:pt x="22" y="21"/>
                </a:cubicBezTo>
                <a:cubicBezTo>
                  <a:pt x="19" y="24"/>
                  <a:pt x="19" y="24"/>
                  <a:pt x="19" y="24"/>
                </a:cubicBezTo>
                <a:cubicBezTo>
                  <a:pt x="19" y="25"/>
                  <a:pt x="19" y="25"/>
                  <a:pt x="19" y="25"/>
                </a:cubicBezTo>
                <a:cubicBezTo>
                  <a:pt x="22" y="25"/>
                  <a:pt x="22" y="25"/>
                  <a:pt x="22" y="25"/>
                </a:cubicBezTo>
                <a:cubicBezTo>
                  <a:pt x="22" y="28"/>
                  <a:pt x="22" y="28"/>
                  <a:pt x="22" y="28"/>
                </a:cubicBezTo>
                <a:cubicBezTo>
                  <a:pt x="23" y="28"/>
                  <a:pt x="23" y="28"/>
                  <a:pt x="23" y="28"/>
                </a:cubicBezTo>
                <a:lnTo>
                  <a:pt x="27" y="25"/>
                </a:lnTo>
                <a:close/>
                <a:moveTo>
                  <a:pt x="34" y="9"/>
                </a:moveTo>
                <a:cubicBezTo>
                  <a:pt x="25" y="18"/>
                  <a:pt x="25" y="18"/>
                  <a:pt x="25" y="18"/>
                </a:cubicBezTo>
                <a:cubicBezTo>
                  <a:pt x="25" y="18"/>
                  <a:pt x="25" y="19"/>
                  <a:pt x="25" y="19"/>
                </a:cubicBezTo>
                <a:cubicBezTo>
                  <a:pt x="25" y="19"/>
                  <a:pt x="26" y="19"/>
                  <a:pt x="26" y="19"/>
                </a:cubicBezTo>
                <a:cubicBezTo>
                  <a:pt x="35" y="10"/>
                  <a:pt x="35" y="10"/>
                  <a:pt x="35" y="10"/>
                </a:cubicBezTo>
                <a:cubicBezTo>
                  <a:pt x="35" y="9"/>
                  <a:pt x="35" y="9"/>
                  <a:pt x="35" y="9"/>
                </a:cubicBezTo>
                <a:cubicBezTo>
                  <a:pt x="35" y="8"/>
                  <a:pt x="35" y="8"/>
                  <a:pt x="34" y="9"/>
                </a:cubicBezTo>
                <a:close/>
                <a:moveTo>
                  <a:pt x="44" y="11"/>
                </a:moveTo>
                <a:cubicBezTo>
                  <a:pt x="36" y="3"/>
                  <a:pt x="36" y="3"/>
                  <a:pt x="36" y="3"/>
                </a:cubicBezTo>
                <a:cubicBezTo>
                  <a:pt x="39" y="1"/>
                  <a:pt x="39" y="1"/>
                  <a:pt x="39" y="1"/>
                </a:cubicBezTo>
                <a:cubicBezTo>
                  <a:pt x="40" y="0"/>
                  <a:pt x="42" y="0"/>
                  <a:pt x="43" y="1"/>
                </a:cubicBezTo>
                <a:cubicBezTo>
                  <a:pt x="47" y="5"/>
                  <a:pt x="47" y="5"/>
                  <a:pt x="47" y="5"/>
                </a:cubicBezTo>
                <a:cubicBezTo>
                  <a:pt x="48" y="6"/>
                  <a:pt x="48" y="7"/>
                  <a:pt x="47" y="8"/>
                </a:cubicBezTo>
                <a:lnTo>
                  <a:pt x="44" y="11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de-DE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998029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5713" y="1092200"/>
            <a:ext cx="6630987" cy="467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914154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Bildschirmpräsentation (4:3)</PresentationFormat>
  <Paragraphs>14</Paragraphs>
  <Slides>3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Markus Balsmeyer</dc:creator>
  <cp:lastModifiedBy>Markus Balsmeyer</cp:lastModifiedBy>
  <cp:revision>3</cp:revision>
  <dcterms:created xsi:type="dcterms:W3CDTF">2017-07-24T10:19:15Z</dcterms:created>
  <dcterms:modified xsi:type="dcterms:W3CDTF">2017-07-24T10:40:29Z</dcterms:modified>
</cp:coreProperties>
</file>